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6"/>
  </p:notesMasterIdLst>
  <p:sldIdLst>
    <p:sldId id="278" r:id="rId2"/>
    <p:sldId id="270" r:id="rId3"/>
    <p:sldId id="271" r:id="rId4"/>
    <p:sldId id="303" r:id="rId5"/>
    <p:sldId id="279" r:id="rId6"/>
    <p:sldId id="272" r:id="rId7"/>
    <p:sldId id="280" r:id="rId8"/>
    <p:sldId id="274" r:id="rId9"/>
    <p:sldId id="292" r:id="rId10"/>
    <p:sldId id="299" r:id="rId11"/>
    <p:sldId id="296" r:id="rId12"/>
    <p:sldId id="301" r:id="rId13"/>
    <p:sldId id="295" r:id="rId14"/>
    <p:sldId id="302" r:id="rId15"/>
    <p:sldId id="281" r:id="rId16"/>
    <p:sldId id="282" r:id="rId17"/>
    <p:sldId id="283" r:id="rId18"/>
    <p:sldId id="298" r:id="rId19"/>
    <p:sldId id="276" r:id="rId20"/>
    <p:sldId id="289" r:id="rId21"/>
    <p:sldId id="290" r:id="rId22"/>
    <p:sldId id="291" r:id="rId23"/>
    <p:sldId id="297" r:id="rId24"/>
    <p:sldId id="300"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7" autoAdjust="0"/>
    <p:restoredTop sz="70290" autoAdjust="0"/>
  </p:normalViewPr>
  <p:slideViewPr>
    <p:cSldViewPr snapToGrid="0">
      <p:cViewPr varScale="1">
        <p:scale>
          <a:sx n="82" d="100"/>
          <a:sy n="82" d="100"/>
        </p:scale>
        <p:origin x="15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585577-2373-488C-A9DA-B82F9B6FAEA4}" type="datetimeFigureOut">
              <a:rPr lang="nl-NL" smtClean="0"/>
              <a:t>24-8-2017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2AC6D-6243-46BA-B8E8-647BF7520EB9}" type="slidenum">
              <a:rPr lang="nl-NL" smtClean="0"/>
              <a:t>‹nr.›</a:t>
            </a:fld>
            <a:endParaRPr lang="nl-NL"/>
          </a:p>
        </p:txBody>
      </p:sp>
    </p:spTree>
    <p:extLst>
      <p:ext uri="{BB962C8B-B14F-4D97-AF65-F5344CB8AC3E}">
        <p14:creationId xmlns:p14="http://schemas.microsoft.com/office/powerpoint/2010/main" val="8163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Uitleg over bouw van de klauw:</a:t>
            </a:r>
          </a:p>
          <a:p>
            <a:pPr marL="171450" indent="-171450">
              <a:buFontTx/>
              <a:buChar char="-"/>
            </a:pPr>
            <a:r>
              <a:rPr lang="nl-NL" dirty="0" smtClean="0"/>
              <a:t>Welke botten</a:t>
            </a:r>
            <a:r>
              <a:rPr lang="nl-NL" baseline="0" dirty="0" smtClean="0"/>
              <a:t> zitten er in de </a:t>
            </a:r>
            <a:r>
              <a:rPr lang="nl-NL" baseline="0" dirty="0" err="1" smtClean="0"/>
              <a:t>ondervoet</a:t>
            </a:r>
            <a:r>
              <a:rPr lang="nl-NL" baseline="0" dirty="0" smtClean="0"/>
              <a:t> </a:t>
            </a:r>
            <a:r>
              <a:rPr lang="nl-NL" baseline="0" dirty="0" smtClean="0">
                <a:sym typeface="Wingdings" panose="05000000000000000000" pitchFamily="2" charset="2"/>
              </a:rPr>
              <a:t> vergelijk maken met mens</a:t>
            </a:r>
          </a:p>
          <a:p>
            <a:pPr marL="171450" indent="-171450">
              <a:buFontTx/>
              <a:buChar char="-"/>
            </a:pPr>
            <a:r>
              <a:rPr lang="nl-NL" baseline="0" dirty="0" smtClean="0">
                <a:sym typeface="Wingdings" panose="05000000000000000000" pitchFamily="2" charset="2"/>
              </a:rPr>
              <a:t>Welke lagen zitten er nog meer: huid, hoorn, pees, bandjes</a:t>
            </a:r>
            <a:endParaRPr lang="nl-NL" dirty="0"/>
          </a:p>
        </p:txBody>
      </p:sp>
      <p:sp>
        <p:nvSpPr>
          <p:cNvPr id="4" name="Tijdelijke aanduiding voor dianummer 3"/>
          <p:cNvSpPr>
            <a:spLocks noGrp="1"/>
          </p:cNvSpPr>
          <p:nvPr>
            <p:ph type="sldNum" sz="quarter" idx="10"/>
          </p:nvPr>
        </p:nvSpPr>
        <p:spPr/>
        <p:txBody>
          <a:bodyPr/>
          <a:lstStyle/>
          <a:p>
            <a:fld id="{B932AC6D-6243-46BA-B8E8-647BF7520EB9}" type="slidenum">
              <a:rPr lang="nl-NL" smtClean="0"/>
              <a:t>2</a:t>
            </a:fld>
            <a:endParaRPr lang="nl-NL"/>
          </a:p>
        </p:txBody>
      </p:sp>
    </p:spTree>
    <p:extLst>
      <p:ext uri="{BB962C8B-B14F-4D97-AF65-F5344CB8AC3E}">
        <p14:creationId xmlns:p14="http://schemas.microsoft.com/office/powerpoint/2010/main" val="861218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de</a:t>
            </a:r>
            <a:r>
              <a:rPr lang="nl-NL" baseline="0" dirty="0" smtClean="0"/>
              <a:t> opfok wordt de basis gelegd voor een goede melkkoe. Het kalf groeit, als er iets misgaat, kan dit voor blijvende problemen zorgen.</a:t>
            </a:r>
          </a:p>
          <a:p>
            <a:endParaRPr lang="en-GB" dirty="0"/>
          </a:p>
        </p:txBody>
      </p:sp>
      <p:sp>
        <p:nvSpPr>
          <p:cNvPr id="4" name="Tijdelijke aanduiding voor dianummer 3"/>
          <p:cNvSpPr>
            <a:spLocks noGrp="1"/>
          </p:cNvSpPr>
          <p:nvPr>
            <p:ph type="sldNum" sz="quarter" idx="10"/>
          </p:nvPr>
        </p:nvSpPr>
        <p:spPr/>
        <p:txBody>
          <a:bodyPr/>
          <a:lstStyle/>
          <a:p>
            <a:fld id="{C2C78A26-9C67-4D6A-A822-D63C045BC009}" type="slidenum">
              <a:rPr lang="en-GB" smtClean="0"/>
              <a:t>24</a:t>
            </a:fld>
            <a:endParaRPr lang="en-GB"/>
          </a:p>
        </p:txBody>
      </p:sp>
    </p:spTree>
    <p:extLst>
      <p:ext uri="{BB962C8B-B14F-4D97-AF65-F5344CB8AC3E}">
        <p14:creationId xmlns:p14="http://schemas.microsoft.com/office/powerpoint/2010/main" val="790405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Toegestane</a:t>
            </a:r>
            <a:r>
              <a:rPr lang="nl-NL" baseline="0" dirty="0" smtClean="0"/>
              <a:t> middelen</a:t>
            </a:r>
          </a:p>
          <a:p>
            <a:r>
              <a:rPr lang="nl-NL" baseline="0" dirty="0" smtClean="0"/>
              <a:t>Veiligheid</a:t>
            </a:r>
          </a:p>
          <a:p>
            <a:r>
              <a:rPr lang="nl-NL" baseline="0" dirty="0" smtClean="0"/>
              <a:t>Werkwijze </a:t>
            </a:r>
          </a:p>
          <a:p>
            <a:endParaRPr lang="nl-NL" baseline="0" dirty="0" smtClean="0"/>
          </a:p>
          <a:p>
            <a:r>
              <a:rPr lang="nl-NL" baseline="0" smtClean="0"/>
              <a:t>Linkjes:</a:t>
            </a:r>
            <a:endParaRPr lang="nl-NL" baseline="0" dirty="0" smtClean="0"/>
          </a:p>
          <a:p>
            <a:r>
              <a:rPr lang="nl-NL" dirty="0" smtClean="0"/>
              <a:t>http://www.gddiergezondheid.nl/actueel/nieuws/2014/12/tips-voor-het-gebruik-van-doorloopvoetbaden</a:t>
            </a:r>
          </a:p>
          <a:p>
            <a:r>
              <a:rPr lang="nl-NL" dirty="0" smtClean="0"/>
              <a:t>https://www.youtube.com/watch?v=QGw2v3RSoqE</a:t>
            </a:r>
          </a:p>
          <a:p>
            <a:r>
              <a:rPr lang="nl-NL" dirty="0" smtClean="0"/>
              <a:t>http://www.klauwverzorgen.nl/Voetbaden.html</a:t>
            </a:r>
          </a:p>
          <a:p>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B932AC6D-6243-46BA-B8E8-647BF7520EB9}" type="slidenum">
              <a:rPr lang="nl-NL" smtClean="0"/>
              <a:t>6</a:t>
            </a:fld>
            <a:endParaRPr lang="nl-NL"/>
          </a:p>
        </p:txBody>
      </p:sp>
    </p:spTree>
    <p:extLst>
      <p:ext uri="{BB962C8B-B14F-4D97-AF65-F5344CB8AC3E}">
        <p14:creationId xmlns:p14="http://schemas.microsoft.com/office/powerpoint/2010/main" val="133927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Brainstorm met de groep, o.a.:</a:t>
            </a:r>
          </a:p>
          <a:p>
            <a:r>
              <a:rPr lang="nl-NL" dirty="0" smtClean="0"/>
              <a:t>Huisvesting </a:t>
            </a:r>
          </a:p>
          <a:p>
            <a:r>
              <a:rPr lang="nl-NL" dirty="0" smtClean="0"/>
              <a:t>Hygiëne </a:t>
            </a:r>
          </a:p>
          <a:p>
            <a:r>
              <a:rPr lang="nl-NL" dirty="0" smtClean="0"/>
              <a:t>Rust</a:t>
            </a:r>
            <a:endParaRPr lang="nl-NL"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Voeding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Fokkerij</a:t>
            </a:r>
          </a:p>
          <a:p>
            <a:r>
              <a:rPr lang="nl-NL" baseline="0" dirty="0" smtClean="0"/>
              <a:t>Afkalven</a:t>
            </a:r>
          </a:p>
          <a:p>
            <a:r>
              <a:rPr lang="nl-NL" baseline="0" dirty="0" smtClean="0"/>
              <a:t>Bekappen, </a:t>
            </a:r>
            <a:r>
              <a:rPr lang="nl-NL" baseline="0" dirty="0" err="1" smtClean="0"/>
              <a:t>voetenbad</a:t>
            </a:r>
            <a:endParaRPr lang="nl-NL" baseline="0" dirty="0" smtClean="0"/>
          </a:p>
        </p:txBody>
      </p:sp>
      <p:sp>
        <p:nvSpPr>
          <p:cNvPr id="4" name="Tijdelijke aanduiding voor dianummer 3"/>
          <p:cNvSpPr>
            <a:spLocks noGrp="1"/>
          </p:cNvSpPr>
          <p:nvPr>
            <p:ph type="sldNum" sz="quarter" idx="10"/>
          </p:nvPr>
        </p:nvSpPr>
        <p:spPr/>
        <p:txBody>
          <a:bodyPr/>
          <a:lstStyle/>
          <a:p>
            <a:fld id="{B932AC6D-6243-46BA-B8E8-647BF7520EB9}" type="slidenum">
              <a:rPr lang="nl-NL" smtClean="0"/>
              <a:t>8</a:t>
            </a:fld>
            <a:endParaRPr lang="nl-NL"/>
          </a:p>
        </p:txBody>
      </p:sp>
    </p:spTree>
    <p:extLst>
      <p:ext uri="{BB962C8B-B14F-4D97-AF65-F5344CB8AC3E}">
        <p14:creationId xmlns:p14="http://schemas.microsoft.com/office/powerpoint/2010/main" val="1488542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Overbezetting? Moeten koeien lang staan? Worden ze regelmatig weggeduwd? Is er stress in de stal? </a:t>
            </a:r>
          </a:p>
          <a:p>
            <a:r>
              <a:rPr lang="nl-NL" dirty="0" smtClean="0"/>
              <a:t>Kwaliteit</a:t>
            </a:r>
            <a:r>
              <a:rPr lang="nl-NL" baseline="0" dirty="0" smtClean="0"/>
              <a:t> van de ligplekken: zorgen soms ook voor beschadigingen aan de poten </a:t>
            </a:r>
            <a:r>
              <a:rPr lang="nl-NL" baseline="0" dirty="0" smtClean="0">
                <a:sym typeface="Wingdings" panose="05000000000000000000" pitchFamily="2" charset="2"/>
              </a:rPr>
              <a:t> moeilijk lopen  effect op klauwen?</a:t>
            </a:r>
            <a:endParaRPr lang="nl-NL" dirty="0"/>
          </a:p>
        </p:txBody>
      </p:sp>
      <p:sp>
        <p:nvSpPr>
          <p:cNvPr id="4" name="Tijdelijke aanduiding voor dianummer 3"/>
          <p:cNvSpPr>
            <a:spLocks noGrp="1"/>
          </p:cNvSpPr>
          <p:nvPr>
            <p:ph type="sldNum" sz="quarter" idx="10"/>
          </p:nvPr>
        </p:nvSpPr>
        <p:spPr/>
        <p:txBody>
          <a:bodyPr/>
          <a:lstStyle/>
          <a:p>
            <a:fld id="{B932AC6D-6243-46BA-B8E8-647BF7520EB9}" type="slidenum">
              <a:rPr lang="nl-NL" smtClean="0"/>
              <a:t>13</a:t>
            </a:fld>
            <a:endParaRPr lang="nl-NL"/>
          </a:p>
        </p:txBody>
      </p:sp>
    </p:spTree>
    <p:extLst>
      <p:ext uri="{BB962C8B-B14F-4D97-AF65-F5344CB8AC3E}">
        <p14:creationId xmlns:p14="http://schemas.microsoft.com/office/powerpoint/2010/main" val="207290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Pensverzuring</a:t>
            </a:r>
            <a:r>
              <a:rPr lang="nl-NL" dirty="0" smtClean="0"/>
              <a:t>: hoe ontstaat dat? </a:t>
            </a:r>
            <a:r>
              <a:rPr lang="nl-NL" baseline="0" dirty="0" smtClean="0"/>
              <a:t>Het is best ingewikkeld hoe de pens werkt. Ik zal jullie proberen uit te leggen waarom het zo belangrijk is.</a:t>
            </a:r>
          </a:p>
          <a:p>
            <a:pPr>
              <a:buFontTx/>
              <a:buChar char="-"/>
            </a:pPr>
            <a:r>
              <a:rPr lang="nl-NL" baseline="0" dirty="0" smtClean="0"/>
              <a:t> Wat eet een koe hoofdzakelijk? </a:t>
            </a:r>
            <a:r>
              <a:rPr lang="nl-NL" baseline="0" dirty="0" smtClean="0">
                <a:sym typeface="Wingdings" pitchFamily="2" charset="2"/>
              </a:rPr>
              <a:t> gras KLIK </a:t>
            </a:r>
            <a:r>
              <a:rPr lang="nl-NL" baseline="0" dirty="0" err="1" smtClean="0">
                <a:sym typeface="Wingdings" pitchFamily="2" charset="2"/>
              </a:rPr>
              <a:t>KLIK</a:t>
            </a:r>
            <a:endParaRPr lang="nl-NL" baseline="0" dirty="0" smtClean="0">
              <a:sym typeface="Wingdings" pitchFamily="2" charset="2"/>
            </a:endParaRPr>
          </a:p>
          <a:p>
            <a:pPr>
              <a:buFontTx/>
              <a:buChar char="-"/>
            </a:pPr>
            <a:r>
              <a:rPr lang="nl-NL" baseline="0" dirty="0" smtClean="0">
                <a:sym typeface="Wingdings" pitchFamily="2" charset="2"/>
              </a:rPr>
              <a:t> Waarom eten wij geen gras? Onze maag en darmen kunnen daar geen voedingsstoffen uithalen. De koe kan dat zelf ook niet goed en daarom heeft ze een pens met bacteriën.</a:t>
            </a:r>
          </a:p>
          <a:p>
            <a:pPr>
              <a:buFontTx/>
              <a:buNone/>
            </a:pPr>
            <a:r>
              <a:rPr lang="nl-NL" baseline="0" dirty="0" smtClean="0">
                <a:sym typeface="Wingdings" pitchFamily="2" charset="2"/>
              </a:rPr>
              <a:t>KLIK: hier zie je de pens, een hele grote zak</a:t>
            </a:r>
          </a:p>
          <a:p>
            <a:pPr>
              <a:buFontTx/>
              <a:buNone/>
            </a:pPr>
            <a:r>
              <a:rPr lang="nl-NL" baseline="0" dirty="0" smtClean="0">
                <a:sym typeface="Wingdings" pitchFamily="2" charset="2"/>
              </a:rPr>
              <a:t>KLIK: en nu zie je ook de </a:t>
            </a:r>
            <a:r>
              <a:rPr lang="nl-NL" baseline="0" dirty="0" err="1" smtClean="0">
                <a:sym typeface="Wingdings" pitchFamily="2" charset="2"/>
              </a:rPr>
              <a:t>bacterien</a:t>
            </a:r>
            <a:r>
              <a:rPr lang="nl-NL" baseline="0" dirty="0" smtClean="0">
                <a:sym typeface="Wingdings" pitchFamily="2" charset="2"/>
              </a:rPr>
              <a:t>.</a:t>
            </a:r>
          </a:p>
          <a:p>
            <a:pPr>
              <a:buFontTx/>
              <a:buNone/>
            </a:pPr>
            <a:endParaRPr lang="nl-NL" baseline="0" dirty="0" smtClean="0">
              <a:sym typeface="Wingdings" pitchFamily="2" charset="2"/>
            </a:endParaRPr>
          </a:p>
          <a:p>
            <a:pPr>
              <a:buFontTx/>
              <a:buNone/>
            </a:pPr>
            <a:r>
              <a:rPr lang="nl-NL" baseline="0" dirty="0" smtClean="0">
                <a:sym typeface="Wingdings" pitchFamily="2" charset="2"/>
              </a:rPr>
              <a:t>De </a:t>
            </a:r>
            <a:r>
              <a:rPr lang="nl-NL" baseline="0" dirty="0" err="1" smtClean="0">
                <a:sym typeface="Wingdings" pitchFamily="2" charset="2"/>
              </a:rPr>
              <a:t>bacterien</a:t>
            </a:r>
            <a:r>
              <a:rPr lang="nl-NL" baseline="0" dirty="0" smtClean="0">
                <a:sym typeface="Wingdings" pitchFamily="2" charset="2"/>
              </a:rPr>
              <a:t> halen uit het gras allemaal goeie stoffen die de koe kan gebruiken. Het nadeel van deze stoffen is dat ze zuur zijn. </a:t>
            </a:r>
            <a:endParaRPr lang="nl-NL" dirty="0"/>
          </a:p>
        </p:txBody>
      </p:sp>
      <p:sp>
        <p:nvSpPr>
          <p:cNvPr id="4" name="Tijdelijke aanduiding voor dianummer 3"/>
          <p:cNvSpPr>
            <a:spLocks noGrp="1"/>
          </p:cNvSpPr>
          <p:nvPr>
            <p:ph type="sldNum" sz="quarter" idx="10"/>
          </p:nvPr>
        </p:nvSpPr>
        <p:spPr/>
        <p:txBody>
          <a:bodyPr/>
          <a:lstStyle/>
          <a:p>
            <a:fld id="{ADC0443F-B733-4873-8D56-120D7E85A55C}" type="slidenum">
              <a:rPr lang="nl-NL" smtClean="0"/>
              <a:pPr/>
              <a:t>15</a:t>
            </a:fld>
            <a:endParaRPr lang="nl-NL"/>
          </a:p>
        </p:txBody>
      </p:sp>
    </p:spTree>
    <p:extLst>
      <p:ext uri="{BB962C8B-B14F-4D97-AF65-F5344CB8AC3E}">
        <p14:creationId xmlns:p14="http://schemas.microsoft.com/office/powerpoint/2010/main" val="3869642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Nu heeft de koe hier een oplossing</a:t>
            </a:r>
            <a:r>
              <a:rPr lang="nl-NL" baseline="0" dirty="0" smtClean="0"/>
              <a:t> voor:</a:t>
            </a:r>
          </a:p>
          <a:p>
            <a:endParaRPr lang="nl-NL" baseline="0" dirty="0" smtClean="0"/>
          </a:p>
          <a:p>
            <a:pPr>
              <a:buFontTx/>
              <a:buChar char="-"/>
            </a:pPr>
            <a:r>
              <a:rPr lang="nl-NL" baseline="0" dirty="0" smtClean="0"/>
              <a:t>speeksel! De koe slikt heel veel speeksel door. In speeksel zit bicarbonaat (moeilijk woord) en dat is het tegenovergestelde van zuur, namelijk basisch. Zo blijft het milieu in de pens goed en wordt het niet te zuur.</a:t>
            </a:r>
          </a:p>
          <a:p>
            <a:pPr>
              <a:buFontTx/>
              <a:buChar char="-"/>
            </a:pPr>
            <a:endParaRPr lang="nl-NL" baseline="0" dirty="0" smtClean="0"/>
          </a:p>
          <a:p>
            <a:pPr>
              <a:buFontTx/>
              <a:buChar char="-"/>
            </a:pPr>
            <a:r>
              <a:rPr lang="nl-NL" baseline="0" dirty="0" smtClean="0"/>
              <a:t>Als de koe nou OF te weinig speeksel maakt OF de bacteriën maken te veel citroenen </a:t>
            </a:r>
            <a:r>
              <a:rPr lang="nl-NL" baseline="0" dirty="0" smtClean="0">
                <a:sym typeface="Wingdings" pitchFamily="2" charset="2"/>
              </a:rPr>
              <a:t> veel te zuur: pensverzuring.</a:t>
            </a:r>
          </a:p>
          <a:p>
            <a:pPr>
              <a:buFontTx/>
              <a:buChar char="-"/>
            </a:pPr>
            <a:endParaRPr lang="nl-NL" baseline="0" dirty="0" smtClean="0">
              <a:sym typeface="Wingdings" pitchFamily="2" charset="2"/>
            </a:endParaRPr>
          </a:p>
          <a:p>
            <a:pPr>
              <a:buFontTx/>
              <a:buChar char="-"/>
            </a:pPr>
            <a:endParaRPr lang="nl-NL" dirty="0"/>
          </a:p>
        </p:txBody>
      </p:sp>
      <p:sp>
        <p:nvSpPr>
          <p:cNvPr id="4" name="Tijdelijke aanduiding voor dianummer 3"/>
          <p:cNvSpPr>
            <a:spLocks noGrp="1"/>
          </p:cNvSpPr>
          <p:nvPr>
            <p:ph type="sldNum" sz="quarter" idx="10"/>
          </p:nvPr>
        </p:nvSpPr>
        <p:spPr/>
        <p:txBody>
          <a:bodyPr/>
          <a:lstStyle/>
          <a:p>
            <a:fld id="{ADC0443F-B733-4873-8D56-120D7E85A55C}" type="slidenum">
              <a:rPr lang="nl-NL" smtClean="0"/>
              <a:pPr/>
              <a:t>16</a:t>
            </a:fld>
            <a:endParaRPr lang="nl-NL"/>
          </a:p>
        </p:txBody>
      </p:sp>
    </p:spTree>
    <p:extLst>
      <p:ext uri="{BB962C8B-B14F-4D97-AF65-F5344CB8AC3E}">
        <p14:creationId xmlns:p14="http://schemas.microsoft.com/office/powerpoint/2010/main" val="200622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Bij het herkauwen maakt de koe</a:t>
            </a:r>
            <a:r>
              <a:rPr lang="nl-NL" baseline="0" dirty="0" smtClean="0"/>
              <a:t> heel veel speeksel. Dat is fijn! Als er veel structuur in het rantsoen zit, moet de koe veel herkauwen.</a:t>
            </a:r>
          </a:p>
          <a:p>
            <a:endParaRPr lang="nl-NL" baseline="0" dirty="0" smtClean="0"/>
          </a:p>
          <a:p>
            <a:r>
              <a:rPr lang="nl-NL" baseline="0" dirty="0" smtClean="0"/>
              <a:t>Bacteriën houden van gemakkelijk voer, bijv. brokken en als de koe dus vooral brokken eet maken de bacteriën heel veel zuren. Daarom goede verhouding!</a:t>
            </a:r>
            <a:endParaRPr lang="nl-NL" dirty="0"/>
          </a:p>
        </p:txBody>
      </p:sp>
      <p:sp>
        <p:nvSpPr>
          <p:cNvPr id="4" name="Tijdelijke aanduiding voor dianummer 3"/>
          <p:cNvSpPr>
            <a:spLocks noGrp="1"/>
          </p:cNvSpPr>
          <p:nvPr>
            <p:ph type="sldNum" sz="quarter" idx="10"/>
          </p:nvPr>
        </p:nvSpPr>
        <p:spPr/>
        <p:txBody>
          <a:bodyPr/>
          <a:lstStyle/>
          <a:p>
            <a:fld id="{ADC0443F-B733-4873-8D56-120D7E85A55C}" type="slidenum">
              <a:rPr lang="nl-NL" smtClean="0"/>
              <a:pPr/>
              <a:t>17</a:t>
            </a:fld>
            <a:endParaRPr lang="nl-NL"/>
          </a:p>
        </p:txBody>
      </p:sp>
    </p:spTree>
    <p:extLst>
      <p:ext uri="{BB962C8B-B14F-4D97-AF65-F5344CB8AC3E}">
        <p14:creationId xmlns:p14="http://schemas.microsoft.com/office/powerpoint/2010/main" val="2269830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25% erfelijke</a:t>
            </a:r>
            <a:r>
              <a:rPr lang="nl-NL" baseline="0" dirty="0" smtClean="0"/>
              <a:t> aanleg, 75% management</a:t>
            </a:r>
            <a:endParaRPr lang="nl-NL" dirty="0"/>
          </a:p>
        </p:txBody>
      </p:sp>
      <p:sp>
        <p:nvSpPr>
          <p:cNvPr id="4" name="Tijdelijke aanduiding voor dianummer 3"/>
          <p:cNvSpPr>
            <a:spLocks noGrp="1"/>
          </p:cNvSpPr>
          <p:nvPr>
            <p:ph type="sldNum" sz="quarter" idx="10"/>
          </p:nvPr>
        </p:nvSpPr>
        <p:spPr/>
        <p:txBody>
          <a:bodyPr/>
          <a:lstStyle/>
          <a:p>
            <a:fld id="{B932AC6D-6243-46BA-B8E8-647BF7520EB9}" type="slidenum">
              <a:rPr lang="nl-NL" smtClean="0"/>
              <a:t>18</a:t>
            </a:fld>
            <a:endParaRPr lang="nl-NL"/>
          </a:p>
        </p:txBody>
      </p:sp>
    </p:spTree>
    <p:extLst>
      <p:ext uri="{BB962C8B-B14F-4D97-AF65-F5344CB8AC3E}">
        <p14:creationId xmlns:p14="http://schemas.microsoft.com/office/powerpoint/2010/main" val="85525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Misschien hebben jullie wel eens gehoord</a:t>
            </a:r>
            <a:r>
              <a:rPr lang="nl-NL" baseline="0" dirty="0" smtClean="0"/>
              <a:t> bij een koe die bijna moet kalven dat de banden verslapt zijn. Rondom het bekken zitten namelijk allemaal banden die slapper moeten worden omdat het kalfje er door moet. Het lichaam maakt geen onderscheid en zorgt dat er nog veel meer bandjes verslappen. Ook de bandjes in de </a:t>
            </a:r>
            <a:r>
              <a:rPr lang="nl-NL" baseline="0" dirty="0" err="1" smtClean="0"/>
              <a:t>ondervoet</a:t>
            </a:r>
            <a:r>
              <a:rPr lang="nl-NL" baseline="0" dirty="0" smtClean="0"/>
              <a:t>, daardoor is er minder stevigheid. </a:t>
            </a:r>
          </a:p>
          <a:p>
            <a:endParaRPr lang="nl-NL" baseline="0" dirty="0" smtClean="0"/>
          </a:p>
          <a:p>
            <a:r>
              <a:rPr lang="nl-NL" baseline="0" dirty="0" smtClean="0"/>
              <a:t>Voedingsstoffen naar het uier: koe moet opnieuw melk gaan maken en het lichaam is daar op gericht, minder op klauwen</a:t>
            </a:r>
          </a:p>
          <a:p>
            <a:endParaRPr lang="nl-NL" baseline="0" dirty="0" smtClean="0"/>
          </a:p>
          <a:p>
            <a:r>
              <a:rPr lang="nl-NL" baseline="0" dirty="0" err="1" smtClean="0"/>
              <a:t>Pensverzuring</a:t>
            </a:r>
            <a:r>
              <a:rPr lang="nl-NL" baseline="0" dirty="0" smtClean="0"/>
              <a:t>: hebben we het over gehad.</a:t>
            </a:r>
          </a:p>
          <a:p>
            <a:endParaRPr lang="nl-NL" baseline="0" dirty="0" smtClean="0"/>
          </a:p>
          <a:p>
            <a:r>
              <a:rPr lang="nl-NL" dirty="0" smtClean="0"/>
              <a:t>Oedeem</a:t>
            </a:r>
            <a:r>
              <a:rPr lang="nl-NL" baseline="0" dirty="0" smtClean="0"/>
              <a:t> = zucht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smtClean="0"/>
              <a:t>Dit ken je misschien van zucht bij het uier. Het is vocht onder de huid. Dit gebeurt ook in de poten maar dat zie je meestal minder goed. Door alle vocht in de poten kan er minder bloed naar toe en dus minder voedingsstoffen.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B932AC6D-6243-46BA-B8E8-647BF7520EB9}" type="slidenum">
              <a:rPr lang="nl-NL" smtClean="0"/>
              <a:t>19</a:t>
            </a:fld>
            <a:endParaRPr lang="nl-NL"/>
          </a:p>
        </p:txBody>
      </p:sp>
    </p:spTree>
    <p:extLst>
      <p:ext uri="{BB962C8B-B14F-4D97-AF65-F5344CB8AC3E}">
        <p14:creationId xmlns:p14="http://schemas.microsoft.com/office/powerpoint/2010/main" val="89302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231406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161417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3800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270420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6227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337196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34102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346280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365125"/>
            <a:ext cx="1981200" cy="771525"/>
          </a:xfrm>
          <a:prstGeom prst="rect">
            <a:avLst/>
          </a:prstGeom>
        </p:spPr>
      </p:pic>
    </p:spTree>
    <p:extLst>
      <p:ext uri="{BB962C8B-B14F-4D97-AF65-F5344CB8AC3E}">
        <p14:creationId xmlns:p14="http://schemas.microsoft.com/office/powerpoint/2010/main" val="9938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DE3E3E4-2929-4135-A28E-40B70006129B}" type="datetimeFigureOut">
              <a:rPr lang="nl-NL" smtClean="0"/>
              <a:t>24-8-2017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321523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5DE3E3E4-2929-4135-A28E-40B70006129B}" type="datetimeFigureOut">
              <a:rPr lang="nl-NL" smtClean="0"/>
              <a:t>24-8-2017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370383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DE3E3E4-2929-4135-A28E-40B70006129B}" type="datetimeFigureOut">
              <a:rPr lang="nl-NL" smtClean="0"/>
              <a:t>24-8-2017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93821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5DE3E3E4-2929-4135-A28E-40B70006129B}" type="datetimeFigureOut">
              <a:rPr lang="nl-NL" smtClean="0"/>
              <a:t>24-8-2017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25375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3E3E4-2929-4135-A28E-40B70006129B}" type="datetimeFigureOut">
              <a:rPr lang="nl-NL" smtClean="0"/>
              <a:t>24-8-2017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233153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DE3E3E4-2929-4135-A28E-40B70006129B}" type="datetimeFigureOut">
              <a:rPr lang="nl-NL" smtClean="0"/>
              <a:t>24-8-2017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395406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DE3E3E4-2929-4135-A28E-40B70006129B}" type="datetimeFigureOut">
              <a:rPr lang="nl-NL" smtClean="0"/>
              <a:t>24-8-2017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A42FCB1-8D65-4ECB-8105-D2F6B314F26C}" type="slidenum">
              <a:rPr lang="nl-NL" smtClean="0"/>
              <a:t>‹nr.›</a:t>
            </a:fld>
            <a:endParaRPr lang="nl-NL"/>
          </a:p>
        </p:txBody>
      </p:sp>
    </p:spTree>
    <p:extLst>
      <p:ext uri="{BB962C8B-B14F-4D97-AF65-F5344CB8AC3E}">
        <p14:creationId xmlns:p14="http://schemas.microsoft.com/office/powerpoint/2010/main" val="401143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E3E3E4-2929-4135-A28E-40B70006129B}" type="datetimeFigureOut">
              <a:rPr lang="nl-NL" smtClean="0"/>
              <a:t>24-8-2017</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42FCB1-8D65-4ECB-8105-D2F6B314F26C}" type="slidenum">
              <a:rPr lang="nl-NL" smtClean="0"/>
              <a:t>‹nr.›</a:t>
            </a:fld>
            <a:endParaRPr lang="nl-NL"/>
          </a:p>
        </p:txBody>
      </p:sp>
    </p:spTree>
    <p:extLst>
      <p:ext uri="{BB962C8B-B14F-4D97-AF65-F5344CB8AC3E}">
        <p14:creationId xmlns:p14="http://schemas.microsoft.com/office/powerpoint/2010/main" val="390608698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aken.wikiwijs.nl/48344#!page-103095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smtClean="0"/>
              <a:t>Basiskennis van anatomie van runderen, schapen, geiten</a:t>
            </a:r>
            <a:endParaRPr lang="nl-NL" i="1" dirty="0"/>
          </a:p>
        </p:txBody>
      </p:sp>
      <p:sp>
        <p:nvSpPr>
          <p:cNvPr id="3" name="Tijdelijke aanduiding voor tekst 2"/>
          <p:cNvSpPr>
            <a:spLocks noGrp="1"/>
          </p:cNvSpPr>
          <p:nvPr>
            <p:ph type="body" idx="1"/>
          </p:nvPr>
        </p:nvSpPr>
        <p:spPr/>
        <p:txBody>
          <a:bodyPr/>
          <a:lstStyle/>
          <a:p>
            <a:endParaRPr lang="nl-NL"/>
          </a:p>
        </p:txBody>
      </p:sp>
    </p:spTree>
    <p:extLst>
      <p:ext uri="{BB962C8B-B14F-4D97-AF65-F5344CB8AC3E}">
        <p14:creationId xmlns:p14="http://schemas.microsoft.com/office/powerpoint/2010/main" val="359616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52220"/>
            <a:ext cx="8596668" cy="1320800"/>
          </a:xfrm>
        </p:spPr>
        <p:txBody>
          <a:bodyPr/>
          <a:lstStyle/>
          <a:p>
            <a:r>
              <a:rPr lang="nl-NL" dirty="0" smtClean="0"/>
              <a:t/>
            </a:r>
            <a:br>
              <a:rPr lang="nl-NL" dirty="0" smtClean="0"/>
            </a:br>
            <a:r>
              <a:rPr lang="nl-NL" dirty="0" smtClean="0"/>
              <a:t>Voordelen zachte ondergrond</a:t>
            </a:r>
            <a:endParaRPr lang="en-GB" dirty="0"/>
          </a:p>
        </p:txBody>
      </p:sp>
      <p:sp>
        <p:nvSpPr>
          <p:cNvPr id="3" name="Tijdelijke aanduiding voor inhoud 2"/>
          <p:cNvSpPr>
            <a:spLocks noGrp="1"/>
          </p:cNvSpPr>
          <p:nvPr>
            <p:ph idx="1"/>
          </p:nvPr>
        </p:nvSpPr>
        <p:spPr/>
        <p:txBody>
          <a:bodyPr>
            <a:normAutofit/>
          </a:bodyPr>
          <a:lstStyle/>
          <a:p>
            <a:r>
              <a:rPr lang="nl-NL" sz="2400" dirty="0" smtClean="0"/>
              <a:t>Veerkracht absorbeert krachten</a:t>
            </a:r>
          </a:p>
          <a:p>
            <a:endParaRPr lang="nl-NL" sz="2400" dirty="0"/>
          </a:p>
          <a:p>
            <a:r>
              <a:rPr lang="nl-NL" sz="2400" dirty="0" smtClean="0"/>
              <a:t>Draagkracht verdeeld door indeuking</a:t>
            </a:r>
          </a:p>
          <a:p>
            <a:endParaRPr lang="nl-NL" sz="2400" dirty="0"/>
          </a:p>
          <a:p>
            <a:r>
              <a:rPr lang="nl-NL" sz="2400" dirty="0" smtClean="0"/>
              <a:t>Meer grip door indeuking</a:t>
            </a:r>
          </a:p>
          <a:p>
            <a:endParaRPr lang="nl-NL" sz="2400" dirty="0" smtClean="0"/>
          </a:p>
          <a:p>
            <a:r>
              <a:rPr lang="nl-NL" sz="2400" dirty="0" smtClean="0"/>
              <a:t>Hoornwand slijt minder</a:t>
            </a:r>
            <a:endParaRPr lang="en-GB" sz="2400" dirty="0"/>
          </a:p>
        </p:txBody>
      </p:sp>
    </p:spTree>
    <p:extLst>
      <p:ext uri="{BB962C8B-B14F-4D97-AF65-F5344CB8AC3E}">
        <p14:creationId xmlns:p14="http://schemas.microsoft.com/office/powerpoint/2010/main" val="201436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Hygiëne</a:t>
            </a:r>
            <a:endParaRPr lang="nl-NL" dirty="0"/>
          </a:p>
        </p:txBody>
      </p:sp>
      <p:sp>
        <p:nvSpPr>
          <p:cNvPr id="3" name="Tijdelijke aanduiding voor inhoud 2"/>
          <p:cNvSpPr>
            <a:spLocks noGrp="1"/>
          </p:cNvSpPr>
          <p:nvPr>
            <p:ph idx="1"/>
          </p:nvPr>
        </p:nvSpPr>
        <p:spPr/>
        <p:txBody>
          <a:bodyPr/>
          <a:lstStyle/>
          <a:p>
            <a:r>
              <a:rPr lang="nl-NL" dirty="0" smtClean="0"/>
              <a:t>Looppaden: type vloer</a:t>
            </a:r>
          </a:p>
          <a:p>
            <a:r>
              <a:rPr lang="nl-NL" dirty="0" smtClean="0"/>
              <a:t>Mestsysteem?</a:t>
            </a:r>
          </a:p>
          <a:p>
            <a:pPr marL="0" indent="0">
              <a:buNone/>
            </a:pPr>
            <a:endParaRPr lang="nl-NL" dirty="0"/>
          </a:p>
        </p:txBody>
      </p:sp>
    </p:spTree>
    <p:extLst>
      <p:ext uri="{BB962C8B-B14F-4D97-AF65-F5344CB8AC3E}">
        <p14:creationId xmlns:p14="http://schemas.microsoft.com/office/powerpoint/2010/main" val="159289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Vocht in de stal en natte roosters</a:t>
            </a:r>
            <a:endParaRPr lang="nl-NL" dirty="0"/>
          </a:p>
        </p:txBody>
      </p:sp>
      <p:sp>
        <p:nvSpPr>
          <p:cNvPr id="3" name="Tijdelijke aanduiding voor inhoud 2"/>
          <p:cNvSpPr>
            <a:spLocks noGrp="1"/>
          </p:cNvSpPr>
          <p:nvPr>
            <p:ph sz="quarter" idx="1"/>
          </p:nvPr>
        </p:nvSpPr>
        <p:spPr/>
        <p:txBody>
          <a:bodyPr>
            <a:normAutofit/>
          </a:bodyPr>
          <a:lstStyle/>
          <a:p>
            <a:r>
              <a:rPr lang="nl-NL" sz="2400" dirty="0" smtClean="0"/>
              <a:t>Bacteriën houden van vochtige plekken</a:t>
            </a:r>
          </a:p>
          <a:p>
            <a:endParaRPr lang="nl-NL" sz="2400" dirty="0"/>
          </a:p>
          <a:p>
            <a:r>
              <a:rPr lang="nl-NL" sz="2400" dirty="0" smtClean="0"/>
              <a:t>Gladde vloer</a:t>
            </a:r>
            <a:endParaRPr lang="nl-NL" sz="2400" dirty="0"/>
          </a:p>
        </p:txBody>
      </p:sp>
    </p:spTree>
    <p:extLst>
      <p:ext uri="{BB962C8B-B14F-4D97-AF65-F5344CB8AC3E}">
        <p14:creationId xmlns:p14="http://schemas.microsoft.com/office/powerpoint/2010/main" val="267391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Rust</a:t>
            </a:r>
            <a:endParaRPr lang="nl-NL" dirty="0"/>
          </a:p>
        </p:txBody>
      </p:sp>
      <p:sp>
        <p:nvSpPr>
          <p:cNvPr id="3" name="Tijdelijke aanduiding voor inhoud 2"/>
          <p:cNvSpPr>
            <a:spLocks noGrp="1"/>
          </p:cNvSpPr>
          <p:nvPr>
            <p:ph idx="1"/>
          </p:nvPr>
        </p:nvSpPr>
        <p:spPr/>
        <p:txBody>
          <a:bodyPr/>
          <a:lstStyle/>
          <a:p>
            <a:r>
              <a:rPr lang="nl-NL" dirty="0" smtClean="0"/>
              <a:t>Voldoende ligplekken?</a:t>
            </a:r>
          </a:p>
          <a:p>
            <a:r>
              <a:rPr lang="nl-NL" dirty="0" smtClean="0"/>
              <a:t>Kwaliteit van de ligplekken?</a:t>
            </a:r>
          </a:p>
          <a:p>
            <a:r>
              <a:rPr lang="nl-NL" dirty="0"/>
              <a:t>R</a:t>
            </a:r>
            <a:r>
              <a:rPr lang="nl-NL" dirty="0" smtClean="0"/>
              <a:t>ust </a:t>
            </a:r>
            <a:r>
              <a:rPr lang="nl-NL" dirty="0"/>
              <a:t>in de </a:t>
            </a:r>
            <a:r>
              <a:rPr lang="nl-NL" dirty="0" smtClean="0"/>
              <a:t>stal</a:t>
            </a:r>
            <a:endParaRPr lang="nl-NL" dirty="0"/>
          </a:p>
        </p:txBody>
      </p:sp>
    </p:spTree>
    <p:extLst>
      <p:ext uri="{BB962C8B-B14F-4D97-AF65-F5344CB8AC3E}">
        <p14:creationId xmlns:p14="http://schemas.microsoft.com/office/powerpoint/2010/main" val="40573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Rust</a:t>
            </a:r>
            <a:endParaRPr lang="nl-NL" dirty="0"/>
          </a:p>
        </p:txBody>
      </p:sp>
      <p:sp>
        <p:nvSpPr>
          <p:cNvPr id="3" name="Tijdelijke aanduiding voor inhoud 2"/>
          <p:cNvSpPr>
            <a:spLocks noGrp="1"/>
          </p:cNvSpPr>
          <p:nvPr>
            <p:ph sz="quarter" idx="1"/>
          </p:nvPr>
        </p:nvSpPr>
        <p:spPr/>
        <p:txBody>
          <a:bodyPr>
            <a:normAutofit/>
          </a:bodyPr>
          <a:lstStyle/>
          <a:p>
            <a:r>
              <a:rPr lang="nl-NL" sz="2400" dirty="0" smtClean="0"/>
              <a:t>Laat koeien in eigen tempo lopen: koppen laag</a:t>
            </a:r>
          </a:p>
          <a:p>
            <a:r>
              <a:rPr lang="nl-NL" sz="2400" dirty="0" smtClean="0"/>
              <a:t>Routine</a:t>
            </a:r>
          </a:p>
          <a:p>
            <a:r>
              <a:rPr lang="nl-NL" sz="2400" dirty="0" smtClean="0"/>
              <a:t>Blijf in de melkput</a:t>
            </a:r>
          </a:p>
          <a:p>
            <a:r>
              <a:rPr lang="nl-NL" sz="2400" dirty="0" smtClean="0"/>
              <a:t>Denk aan koestromen</a:t>
            </a:r>
          </a:p>
          <a:p>
            <a:r>
              <a:rPr lang="nl-NL" sz="2400" dirty="0" smtClean="0"/>
              <a:t>Risico’s: ken ze, beheers ze</a:t>
            </a:r>
          </a:p>
          <a:p>
            <a:r>
              <a:rPr lang="nl-NL" sz="2400" dirty="0" smtClean="0"/>
              <a:t>Makke koeien: veel contact met mensen</a:t>
            </a:r>
            <a:endParaRPr lang="nl-NL" sz="2400" dirty="0"/>
          </a:p>
        </p:txBody>
      </p:sp>
    </p:spTree>
    <p:extLst>
      <p:ext uri="{BB962C8B-B14F-4D97-AF65-F5344CB8AC3E}">
        <p14:creationId xmlns:p14="http://schemas.microsoft.com/office/powerpoint/2010/main" val="36208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0780" y="399371"/>
            <a:ext cx="8596668" cy="1320800"/>
          </a:xfrm>
        </p:spPr>
        <p:txBody>
          <a:bodyPr/>
          <a:lstStyle/>
          <a:p>
            <a:r>
              <a:rPr lang="nl-NL" dirty="0" smtClean="0"/>
              <a:t/>
            </a:r>
            <a:br>
              <a:rPr lang="nl-NL" dirty="0" smtClean="0"/>
            </a:br>
            <a:r>
              <a:rPr lang="nl-NL" dirty="0" smtClean="0"/>
              <a:t>Voeding: </a:t>
            </a:r>
            <a:r>
              <a:rPr lang="nl-NL" dirty="0" err="1" smtClean="0"/>
              <a:t>Pensverzuring</a:t>
            </a:r>
            <a:endParaRPr lang="nl-NL" dirty="0"/>
          </a:p>
        </p:txBody>
      </p:sp>
      <p:pic>
        <p:nvPicPr>
          <p:cNvPr id="4" name="Picture 2" descr="http://www.zuivelonline.nl/images/beeldenbank/koemagenpensz1twv1ewfxb142125.jpg"/>
          <p:cNvPicPr>
            <a:picLocks noGrp="1" noChangeAspect="1" noChangeArrowheads="1"/>
          </p:cNvPicPr>
          <p:nvPr>
            <p:ph idx="1"/>
          </p:nvPr>
        </p:nvPicPr>
        <p:blipFill>
          <a:blip r:embed="rId3" cstate="print"/>
          <a:srcRect/>
          <a:stretch>
            <a:fillRect/>
          </a:stretch>
        </p:blipFill>
        <p:spPr bwMode="auto">
          <a:xfrm>
            <a:off x="3346274" y="2082041"/>
            <a:ext cx="4608135" cy="2643104"/>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50178" name="Picture 2" descr="http://groengas.nl/wp-content/uploads/2012/09/Gras.jpg"/>
          <p:cNvPicPr>
            <a:picLocks noChangeAspect="1" noChangeArrowheads="1"/>
          </p:cNvPicPr>
          <p:nvPr/>
        </p:nvPicPr>
        <p:blipFill>
          <a:blip r:embed="rId4" cstate="print"/>
          <a:srcRect/>
          <a:stretch>
            <a:fillRect/>
          </a:stretch>
        </p:blipFill>
        <p:spPr bwMode="auto">
          <a:xfrm>
            <a:off x="986812" y="1828137"/>
            <a:ext cx="1763349" cy="1322512"/>
          </a:xfrm>
          <a:prstGeom prst="rect">
            <a:avLst/>
          </a:prstGeom>
          <a:noFill/>
        </p:spPr>
      </p:pic>
      <p:cxnSp>
        <p:nvCxnSpPr>
          <p:cNvPr id="7" name="Rechte verbindingslijn met pijl 6"/>
          <p:cNvCxnSpPr/>
          <p:nvPr/>
        </p:nvCxnSpPr>
        <p:spPr>
          <a:xfrm>
            <a:off x="1775520" y="2508348"/>
            <a:ext cx="2160240" cy="504056"/>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
        <p:nvSpPr>
          <p:cNvPr id="8" name="Stroomdiagram: Alternatief proces 7"/>
          <p:cNvSpPr/>
          <p:nvPr/>
        </p:nvSpPr>
        <p:spPr>
          <a:xfrm>
            <a:off x="6968502" y="4113077"/>
            <a:ext cx="3528392" cy="2088232"/>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nl-NL"/>
          </a:p>
        </p:txBody>
      </p:sp>
      <p:pic>
        <p:nvPicPr>
          <p:cNvPr id="50180" name="Picture 4" descr="http://us.123rf.com/400wm/400/400/prawny/prawny0707/prawny070700034/1223159-bacterie-sporen-op-geafa-soleerde-white--medische-art-serie.jpg"/>
          <p:cNvPicPr>
            <a:picLocks noChangeAspect="1" noChangeArrowheads="1"/>
          </p:cNvPicPr>
          <p:nvPr/>
        </p:nvPicPr>
        <p:blipFill>
          <a:blip r:embed="rId5" cstate="print"/>
          <a:srcRect/>
          <a:stretch>
            <a:fillRect/>
          </a:stretch>
        </p:blipFill>
        <p:spPr bwMode="auto">
          <a:xfrm>
            <a:off x="7772233" y="4573416"/>
            <a:ext cx="1556578" cy="1238276"/>
          </a:xfrm>
          <a:prstGeom prst="rect">
            <a:avLst/>
          </a:prstGeom>
          <a:noFill/>
        </p:spPr>
      </p:pic>
      <p:pic>
        <p:nvPicPr>
          <p:cNvPr id="50184" name="Picture 8" descr="http://www.devoorzorg.be/SiteCollectionImages/Objecten/Eten-voeding/citroenen.jpg"/>
          <p:cNvPicPr>
            <a:picLocks noChangeAspect="1" noChangeArrowheads="1"/>
          </p:cNvPicPr>
          <p:nvPr/>
        </p:nvPicPr>
        <p:blipFill>
          <a:blip r:embed="rId6" cstate="print"/>
          <a:srcRect/>
          <a:stretch>
            <a:fillRect/>
          </a:stretch>
        </p:blipFill>
        <p:spPr bwMode="auto">
          <a:xfrm>
            <a:off x="4109147" y="5298692"/>
            <a:ext cx="1466850" cy="1038225"/>
          </a:xfrm>
          <a:prstGeom prst="rect">
            <a:avLst/>
          </a:prstGeom>
          <a:noFill/>
        </p:spPr>
      </p:pic>
      <p:cxnSp>
        <p:nvCxnSpPr>
          <p:cNvPr id="13" name="Rechte verbindingslijn met pijl 12"/>
          <p:cNvCxnSpPr/>
          <p:nvPr/>
        </p:nvCxnSpPr>
        <p:spPr>
          <a:xfrm flipH="1">
            <a:off x="5650341" y="5811692"/>
            <a:ext cx="2088232" cy="0"/>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44489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72706" name="Picture 2" descr="http://scilogs.be/starttoknow/gallery/2/Koe.jpg"/>
          <p:cNvPicPr>
            <a:picLocks noChangeAspect="1" noChangeArrowheads="1"/>
          </p:cNvPicPr>
          <p:nvPr/>
        </p:nvPicPr>
        <p:blipFill>
          <a:blip r:embed="rId3" cstate="print"/>
          <a:srcRect/>
          <a:stretch>
            <a:fillRect/>
          </a:stretch>
        </p:blipFill>
        <p:spPr bwMode="auto">
          <a:xfrm>
            <a:off x="1795554" y="1107890"/>
            <a:ext cx="6912768" cy="4933472"/>
          </a:xfrm>
          <a:prstGeom prst="rect">
            <a:avLst/>
          </a:prstGeom>
          <a:noFill/>
        </p:spPr>
      </p:pic>
      <p:pic>
        <p:nvPicPr>
          <p:cNvPr id="72708" name="Picture 4" descr="http://smiley.cafeswa.be/wp-content/2008/11/water_drop_cartoon.jpg"/>
          <p:cNvPicPr>
            <a:picLocks noChangeAspect="1" noChangeArrowheads="1"/>
          </p:cNvPicPr>
          <p:nvPr/>
        </p:nvPicPr>
        <p:blipFill>
          <a:blip r:embed="rId4" cstate="print"/>
          <a:srcRect/>
          <a:stretch>
            <a:fillRect/>
          </a:stretch>
        </p:blipFill>
        <p:spPr bwMode="auto">
          <a:xfrm>
            <a:off x="8052899" y="3967901"/>
            <a:ext cx="1714500" cy="2571751"/>
          </a:xfrm>
          <a:prstGeom prst="rect">
            <a:avLst/>
          </a:prstGeom>
          <a:noFill/>
        </p:spPr>
      </p:pic>
    </p:spTree>
    <p:extLst>
      <p:ext uri="{BB962C8B-B14F-4D97-AF65-F5344CB8AC3E}">
        <p14:creationId xmlns:p14="http://schemas.microsoft.com/office/powerpoint/2010/main" val="3486605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err="1" smtClean="0"/>
              <a:t>Pensverzuring</a:t>
            </a:r>
            <a:r>
              <a:rPr lang="nl-NL" dirty="0" smtClean="0"/>
              <a:t> voorkomen</a:t>
            </a:r>
            <a:endParaRPr lang="nl-NL" dirty="0"/>
          </a:p>
        </p:txBody>
      </p:sp>
      <p:sp>
        <p:nvSpPr>
          <p:cNvPr id="3" name="Tijdelijke aanduiding voor inhoud 2"/>
          <p:cNvSpPr>
            <a:spLocks noGrp="1"/>
          </p:cNvSpPr>
          <p:nvPr>
            <p:ph idx="1"/>
          </p:nvPr>
        </p:nvSpPr>
        <p:spPr/>
        <p:txBody>
          <a:bodyPr/>
          <a:lstStyle/>
          <a:p>
            <a:r>
              <a:rPr lang="nl-NL" sz="2800" dirty="0" smtClean="0"/>
              <a:t>Voldoende speeksel: door herkauwen!</a:t>
            </a:r>
          </a:p>
          <a:p>
            <a:endParaRPr lang="nl-NL" sz="2800" dirty="0" smtClean="0"/>
          </a:p>
          <a:p>
            <a:r>
              <a:rPr lang="nl-NL" sz="2800" dirty="0" smtClean="0"/>
              <a:t>Bacteriën mogen niet teveel zuren maken: goed rantsoen!</a:t>
            </a:r>
          </a:p>
          <a:p>
            <a:endParaRPr lang="nl-NL" dirty="0"/>
          </a:p>
        </p:txBody>
      </p:sp>
    </p:spTree>
    <p:extLst>
      <p:ext uri="{BB962C8B-B14F-4D97-AF65-F5344CB8AC3E}">
        <p14:creationId xmlns:p14="http://schemas.microsoft.com/office/powerpoint/2010/main" val="3922363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Fokkerij</a:t>
            </a:r>
            <a:endParaRPr lang="nl-NL" dirty="0"/>
          </a:p>
        </p:txBody>
      </p:sp>
      <p:sp>
        <p:nvSpPr>
          <p:cNvPr id="3" name="Tijdelijke aanduiding voor inhoud 2"/>
          <p:cNvSpPr>
            <a:spLocks noGrp="1"/>
          </p:cNvSpPr>
          <p:nvPr>
            <p:ph idx="1"/>
          </p:nvPr>
        </p:nvSpPr>
        <p:spPr/>
        <p:txBody>
          <a:bodyPr>
            <a:normAutofit/>
          </a:bodyPr>
          <a:lstStyle/>
          <a:p>
            <a:r>
              <a:rPr lang="nl-NL" sz="2800" dirty="0" smtClean="0"/>
              <a:t>Klauwhoek</a:t>
            </a:r>
          </a:p>
          <a:p>
            <a:r>
              <a:rPr lang="nl-NL" sz="2800" dirty="0" smtClean="0"/>
              <a:t>Beengebruik</a:t>
            </a:r>
          </a:p>
          <a:p>
            <a:r>
              <a:rPr lang="nl-NL" sz="2800" dirty="0" smtClean="0"/>
              <a:t>Klauwgezondheid </a:t>
            </a:r>
            <a:endParaRPr lang="nl-NL" sz="2800" dirty="0"/>
          </a:p>
        </p:txBody>
      </p:sp>
    </p:spTree>
    <p:extLst>
      <p:ext uri="{BB962C8B-B14F-4D97-AF65-F5344CB8AC3E}">
        <p14:creationId xmlns:p14="http://schemas.microsoft.com/office/powerpoint/2010/main" val="2925235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550989"/>
          </a:xfrm>
        </p:spPr>
        <p:txBody>
          <a:bodyPr>
            <a:normAutofit fontScale="90000"/>
          </a:bodyPr>
          <a:lstStyle/>
          <a:p>
            <a:r>
              <a:rPr lang="nl-NL" dirty="0" smtClean="0"/>
              <a:t/>
            </a:r>
            <a:br>
              <a:rPr lang="nl-NL" dirty="0" smtClean="0"/>
            </a:br>
            <a:r>
              <a:rPr lang="nl-NL" dirty="0" smtClean="0"/>
              <a:t>Afkalven: </a:t>
            </a:r>
            <a:r>
              <a:rPr lang="nl-NL" dirty="0"/>
              <a:t>w</a:t>
            </a:r>
            <a:r>
              <a:rPr lang="nl-NL" dirty="0" smtClean="0"/>
              <a:t>aarom een risicoperiode voor de klauwen?</a:t>
            </a:r>
            <a:endParaRPr lang="nl-NL" dirty="0"/>
          </a:p>
        </p:txBody>
      </p:sp>
      <p:sp>
        <p:nvSpPr>
          <p:cNvPr id="3" name="Tijdelijke aanduiding voor inhoud 2"/>
          <p:cNvSpPr>
            <a:spLocks noGrp="1"/>
          </p:cNvSpPr>
          <p:nvPr>
            <p:ph idx="1"/>
          </p:nvPr>
        </p:nvSpPr>
        <p:spPr/>
        <p:txBody>
          <a:bodyPr/>
          <a:lstStyle/>
          <a:p>
            <a:pPr>
              <a:buFont typeface="Arial" pitchFamily="34" charset="0"/>
              <a:buChar char="•"/>
            </a:pPr>
            <a:r>
              <a:rPr lang="nl-NL" sz="2400" dirty="0">
                <a:latin typeface="Corbel" pitchFamily="34" charset="0"/>
              </a:rPr>
              <a:t>Bandjes in </a:t>
            </a:r>
            <a:r>
              <a:rPr lang="nl-NL" sz="2400" dirty="0" err="1">
                <a:latin typeface="Corbel" pitchFamily="34" charset="0"/>
              </a:rPr>
              <a:t>ondervoet</a:t>
            </a:r>
            <a:r>
              <a:rPr lang="nl-NL" sz="2400" dirty="0">
                <a:latin typeface="Corbel" pitchFamily="34" charset="0"/>
              </a:rPr>
              <a:t> verslappen</a:t>
            </a:r>
          </a:p>
          <a:p>
            <a:pPr>
              <a:buFont typeface="Arial" pitchFamily="34" charset="0"/>
              <a:buChar char="•"/>
            </a:pPr>
            <a:r>
              <a:rPr lang="nl-NL" sz="2400" dirty="0">
                <a:latin typeface="Corbel" pitchFamily="34" charset="0"/>
              </a:rPr>
              <a:t>Voedingsstoffen naar uier</a:t>
            </a:r>
          </a:p>
          <a:p>
            <a:pPr>
              <a:buFont typeface="Arial" pitchFamily="34" charset="0"/>
              <a:buChar char="•"/>
            </a:pPr>
            <a:r>
              <a:rPr lang="nl-NL" sz="2400" dirty="0">
                <a:latin typeface="Corbel" pitchFamily="34" charset="0"/>
              </a:rPr>
              <a:t>Grotere kans op </a:t>
            </a:r>
            <a:r>
              <a:rPr lang="nl-NL" sz="2400" dirty="0" err="1">
                <a:latin typeface="Corbel" pitchFamily="34" charset="0"/>
              </a:rPr>
              <a:t>pensverzuring</a:t>
            </a:r>
            <a:endParaRPr lang="nl-NL" sz="2400" dirty="0">
              <a:latin typeface="Corbel" pitchFamily="34" charset="0"/>
            </a:endParaRPr>
          </a:p>
          <a:p>
            <a:pPr>
              <a:buFont typeface="Arial" pitchFamily="34" charset="0"/>
              <a:buChar char="•"/>
            </a:pPr>
            <a:r>
              <a:rPr lang="nl-NL" sz="2400" dirty="0">
                <a:latin typeface="Corbel" pitchFamily="34" charset="0"/>
              </a:rPr>
              <a:t>Oedeem (in de </a:t>
            </a:r>
            <a:r>
              <a:rPr lang="nl-NL" sz="2400" dirty="0" err="1">
                <a:latin typeface="Corbel" pitchFamily="34" charset="0"/>
              </a:rPr>
              <a:t>ondervoet</a:t>
            </a:r>
            <a:r>
              <a:rPr lang="nl-NL" sz="2400" dirty="0">
                <a:latin typeface="Corbel" pitchFamily="34" charset="0"/>
              </a:rPr>
              <a:t>)</a:t>
            </a:r>
          </a:p>
          <a:p>
            <a:pPr marL="0" indent="0">
              <a:buNone/>
            </a:pPr>
            <a:endParaRPr lang="nl-NL" dirty="0"/>
          </a:p>
        </p:txBody>
      </p:sp>
    </p:spTree>
    <p:extLst>
      <p:ext uri="{BB962C8B-B14F-4D97-AF65-F5344CB8AC3E}">
        <p14:creationId xmlns:p14="http://schemas.microsoft.com/office/powerpoint/2010/main" val="2015894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3"/>
          <a:stretch>
            <a:fillRect/>
          </a:stretch>
        </p:blipFill>
        <p:spPr>
          <a:xfrm>
            <a:off x="3345932" y="637395"/>
            <a:ext cx="4696099" cy="5592200"/>
          </a:xfrm>
          <a:prstGeom prst="rect">
            <a:avLst/>
          </a:prstGeom>
        </p:spPr>
      </p:pic>
      <p:sp>
        <p:nvSpPr>
          <p:cNvPr id="2" name="Titel 1"/>
          <p:cNvSpPr>
            <a:spLocks noGrp="1"/>
          </p:cNvSpPr>
          <p:nvPr>
            <p:ph type="title"/>
          </p:nvPr>
        </p:nvSpPr>
        <p:spPr/>
        <p:txBody>
          <a:bodyPr/>
          <a:lstStyle/>
          <a:p>
            <a:r>
              <a:rPr lang="nl-NL" dirty="0" smtClean="0"/>
              <a:t/>
            </a:r>
            <a:br>
              <a:rPr lang="nl-NL" dirty="0" smtClean="0"/>
            </a:br>
            <a:r>
              <a:rPr lang="nl-NL" dirty="0" smtClean="0"/>
              <a:t>Bouw van de klauw</a:t>
            </a:r>
            <a:endParaRPr lang="nl-NL" dirty="0"/>
          </a:p>
        </p:txBody>
      </p:sp>
    </p:spTree>
    <p:extLst>
      <p:ext uri="{BB962C8B-B14F-4D97-AF65-F5344CB8AC3E}">
        <p14:creationId xmlns:p14="http://schemas.microsoft.com/office/powerpoint/2010/main" val="15174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Preventieve behandelingen</a:t>
            </a:r>
            <a:endParaRPr lang="nl-NL" dirty="0"/>
          </a:p>
        </p:txBody>
      </p:sp>
      <p:sp>
        <p:nvSpPr>
          <p:cNvPr id="3" name="Tijdelijke aanduiding voor inhoud 2"/>
          <p:cNvSpPr>
            <a:spLocks noGrp="1"/>
          </p:cNvSpPr>
          <p:nvPr>
            <p:ph idx="1"/>
          </p:nvPr>
        </p:nvSpPr>
        <p:spPr/>
        <p:txBody>
          <a:bodyPr>
            <a:normAutofit/>
          </a:bodyPr>
          <a:lstStyle/>
          <a:p>
            <a:r>
              <a:rPr lang="nl-NL" sz="2400" dirty="0" smtClean="0"/>
              <a:t>Bekappen</a:t>
            </a:r>
          </a:p>
          <a:p>
            <a:r>
              <a:rPr lang="nl-NL" sz="2400" dirty="0" err="1" smtClean="0"/>
              <a:t>Voetenbad</a:t>
            </a:r>
            <a:r>
              <a:rPr lang="nl-NL" sz="2400" dirty="0" smtClean="0"/>
              <a:t> </a:t>
            </a:r>
            <a:endParaRPr lang="nl-NL" sz="2400" dirty="0"/>
          </a:p>
        </p:txBody>
      </p:sp>
    </p:spTree>
    <p:extLst>
      <p:ext uri="{BB962C8B-B14F-4D97-AF65-F5344CB8AC3E}">
        <p14:creationId xmlns:p14="http://schemas.microsoft.com/office/powerpoint/2010/main" val="345411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err="1" smtClean="0"/>
              <a:t>Potenbad</a:t>
            </a:r>
            <a:endParaRPr lang="nl-NL" dirty="0"/>
          </a:p>
        </p:txBody>
      </p:sp>
      <p:sp>
        <p:nvSpPr>
          <p:cNvPr id="3" name="Tijdelijke aanduiding voor inhoud 2"/>
          <p:cNvSpPr>
            <a:spLocks noGrp="1"/>
          </p:cNvSpPr>
          <p:nvPr>
            <p:ph idx="1"/>
          </p:nvPr>
        </p:nvSpPr>
        <p:spPr/>
        <p:txBody>
          <a:bodyPr>
            <a:normAutofit/>
          </a:bodyPr>
          <a:lstStyle/>
          <a:p>
            <a:r>
              <a:rPr lang="nl-NL" sz="2400" dirty="0"/>
              <a:t>Goede ventilatie</a:t>
            </a:r>
          </a:p>
          <a:p>
            <a:r>
              <a:rPr lang="nl-NL" sz="2400" dirty="0"/>
              <a:t>Met schone klauwen door het bad</a:t>
            </a:r>
          </a:p>
          <a:p>
            <a:r>
              <a:rPr lang="nl-NL" sz="2400" dirty="0"/>
              <a:t>Schone vloer na het bad</a:t>
            </a:r>
          </a:p>
          <a:p>
            <a:r>
              <a:rPr lang="nl-NL" sz="2400" dirty="0"/>
              <a:t>Goede concentratie van </a:t>
            </a:r>
            <a:r>
              <a:rPr lang="nl-NL" sz="2400" dirty="0" smtClean="0"/>
              <a:t>middel</a:t>
            </a:r>
            <a:endParaRPr lang="nl-NL" sz="2400" dirty="0"/>
          </a:p>
        </p:txBody>
      </p:sp>
      <p:pic>
        <p:nvPicPr>
          <p:cNvPr id="19458" name="Picture 2" descr="http://www.melkvee.nl/upload/nieuws/lightbox/73d153b43.jpg"/>
          <p:cNvPicPr>
            <a:picLocks noChangeAspect="1" noChangeArrowheads="1"/>
          </p:cNvPicPr>
          <p:nvPr/>
        </p:nvPicPr>
        <p:blipFill>
          <a:blip r:embed="rId2" cstate="print"/>
          <a:srcRect/>
          <a:stretch>
            <a:fillRect/>
          </a:stretch>
        </p:blipFill>
        <p:spPr bwMode="auto">
          <a:xfrm>
            <a:off x="7119283" y="2791364"/>
            <a:ext cx="3923928" cy="2619222"/>
          </a:xfrm>
          <a:prstGeom prst="rect">
            <a:avLst/>
          </a:prstGeom>
          <a:noFill/>
        </p:spPr>
      </p:pic>
    </p:spTree>
    <p:extLst>
      <p:ext uri="{BB962C8B-B14F-4D97-AF65-F5344CB8AC3E}">
        <p14:creationId xmlns:p14="http://schemas.microsoft.com/office/powerpoint/2010/main" val="301319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Bekappen</a:t>
            </a:r>
            <a:endParaRPr lang="nl-NL" dirty="0"/>
          </a:p>
        </p:txBody>
      </p:sp>
      <p:sp>
        <p:nvSpPr>
          <p:cNvPr id="3" name="Tijdelijke aanduiding voor inhoud 2"/>
          <p:cNvSpPr>
            <a:spLocks noGrp="1"/>
          </p:cNvSpPr>
          <p:nvPr>
            <p:ph idx="1"/>
          </p:nvPr>
        </p:nvSpPr>
        <p:spPr/>
        <p:txBody>
          <a:bodyPr/>
          <a:lstStyle/>
          <a:p>
            <a:r>
              <a:rPr lang="nl-NL" sz="2400" dirty="0" smtClean="0"/>
              <a:t>Regelmatig bekappen</a:t>
            </a:r>
          </a:p>
          <a:p>
            <a:pPr lvl="1"/>
            <a:r>
              <a:rPr lang="nl-NL" sz="2200" dirty="0" smtClean="0"/>
              <a:t>Hoe vaak?</a:t>
            </a:r>
          </a:p>
          <a:p>
            <a:r>
              <a:rPr lang="nl-NL" sz="2400" dirty="0" smtClean="0"/>
              <a:t>Vroeg </a:t>
            </a:r>
            <a:r>
              <a:rPr lang="nl-NL" sz="2400" dirty="0"/>
              <a:t>behandelen van aandoeningen</a:t>
            </a:r>
          </a:p>
          <a:p>
            <a:pPr marL="0" indent="0">
              <a:buNone/>
            </a:pPr>
            <a:endParaRPr lang="nl-NL" dirty="0"/>
          </a:p>
        </p:txBody>
      </p:sp>
    </p:spTree>
    <p:extLst>
      <p:ext uri="{BB962C8B-B14F-4D97-AF65-F5344CB8AC3E}">
        <p14:creationId xmlns:p14="http://schemas.microsoft.com/office/powerpoint/2010/main" val="1498919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Weerstand van de koe</a:t>
            </a:r>
            <a:endParaRPr lang="nl-NL" dirty="0"/>
          </a:p>
        </p:txBody>
      </p:sp>
      <p:sp>
        <p:nvSpPr>
          <p:cNvPr id="3" name="Tijdelijke aanduiding voor inhoud 2"/>
          <p:cNvSpPr>
            <a:spLocks noGrp="1"/>
          </p:cNvSpPr>
          <p:nvPr>
            <p:ph idx="1"/>
          </p:nvPr>
        </p:nvSpPr>
        <p:spPr/>
        <p:txBody>
          <a:bodyPr>
            <a:normAutofit/>
          </a:bodyPr>
          <a:lstStyle/>
          <a:p>
            <a:r>
              <a:rPr lang="nl-NL" sz="2400" dirty="0" smtClean="0"/>
              <a:t>BVD, IBR</a:t>
            </a:r>
          </a:p>
          <a:p>
            <a:r>
              <a:rPr lang="nl-NL" sz="2400" dirty="0" smtClean="0"/>
              <a:t>Rust</a:t>
            </a:r>
          </a:p>
          <a:p>
            <a:r>
              <a:rPr lang="nl-NL" sz="2400" dirty="0" smtClean="0"/>
              <a:t>Voeding </a:t>
            </a:r>
            <a:endParaRPr lang="nl-NL" sz="2400" dirty="0"/>
          </a:p>
        </p:txBody>
      </p:sp>
    </p:spTree>
    <p:extLst>
      <p:ext uri="{BB962C8B-B14F-4D97-AF65-F5344CB8AC3E}">
        <p14:creationId xmlns:p14="http://schemas.microsoft.com/office/powerpoint/2010/main" val="60408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0"/>
            <a:r>
              <a:rPr lang="nl-NL" dirty="0" smtClean="0"/>
              <a:t/>
            </a:r>
            <a:br>
              <a:rPr lang="nl-NL" dirty="0" smtClean="0"/>
            </a:br>
            <a:r>
              <a:rPr lang="nl-NL" dirty="0" err="1" smtClean="0"/>
              <a:t>Jongveeopfok</a:t>
            </a:r>
            <a:r>
              <a:rPr lang="nl-NL" dirty="0" smtClean="0"/>
              <a:t> en klauwen</a:t>
            </a:r>
            <a:endParaRPr lang="nl-NL" dirty="0"/>
          </a:p>
        </p:txBody>
      </p:sp>
      <p:sp>
        <p:nvSpPr>
          <p:cNvPr id="3" name="Tijdelijke aanduiding voor inhoud 2"/>
          <p:cNvSpPr>
            <a:spLocks noGrp="1"/>
          </p:cNvSpPr>
          <p:nvPr>
            <p:ph sz="quarter" idx="1"/>
          </p:nvPr>
        </p:nvSpPr>
        <p:spPr/>
        <p:txBody>
          <a:bodyPr>
            <a:normAutofit/>
          </a:bodyPr>
          <a:lstStyle/>
          <a:p>
            <a:pPr>
              <a:buNone/>
            </a:pPr>
            <a:r>
              <a:rPr lang="nl-NL" dirty="0" smtClean="0"/>
              <a:t> </a:t>
            </a:r>
          </a:p>
          <a:p>
            <a:endParaRPr lang="nl-NL" dirty="0"/>
          </a:p>
        </p:txBody>
      </p:sp>
      <p:sp>
        <p:nvSpPr>
          <p:cNvPr id="4" name="Tekstvak 3"/>
          <p:cNvSpPr txBox="1"/>
          <p:nvPr/>
        </p:nvSpPr>
        <p:spPr>
          <a:xfrm>
            <a:off x="489765" y="1930400"/>
            <a:ext cx="9717383" cy="3785652"/>
          </a:xfrm>
          <a:prstGeom prst="rect">
            <a:avLst/>
          </a:prstGeom>
          <a:noFill/>
        </p:spPr>
        <p:txBody>
          <a:bodyPr wrap="square" rtlCol="0">
            <a:spAutoFit/>
          </a:bodyPr>
          <a:lstStyle/>
          <a:p>
            <a:pPr marL="285750" indent="-285750">
              <a:buFont typeface="Arial" panose="020B0604020202020204" pitchFamily="34" charset="0"/>
              <a:buChar char="•"/>
            </a:pPr>
            <a:r>
              <a:rPr lang="nl-NL" sz="2400" dirty="0"/>
              <a:t>Ruimte: loopruimte, vreetruimte, goede ligplaatsen</a:t>
            </a:r>
          </a:p>
          <a:p>
            <a:endParaRPr lang="nl-NL" sz="2400" dirty="0"/>
          </a:p>
          <a:p>
            <a:pPr marL="285750" indent="-285750">
              <a:buFont typeface="Arial" panose="020B0604020202020204" pitchFamily="34" charset="0"/>
              <a:buChar char="•"/>
            </a:pPr>
            <a:r>
              <a:rPr lang="nl-NL" sz="2400" dirty="0"/>
              <a:t>Klimaat: zonlicht, ventilatie</a:t>
            </a:r>
          </a:p>
          <a:p>
            <a:endParaRPr lang="nl-NL" sz="2400" dirty="0"/>
          </a:p>
          <a:p>
            <a:pPr marL="285750" indent="-285750">
              <a:buFont typeface="Arial" panose="020B0604020202020204" pitchFamily="34" charset="0"/>
              <a:buChar char="•"/>
            </a:pPr>
            <a:r>
              <a:rPr lang="nl-NL" sz="2400" dirty="0"/>
              <a:t>Klauwen: schoon en droog, klauwen controleren, infecties behandelen, </a:t>
            </a:r>
            <a:r>
              <a:rPr lang="nl-NL" sz="2400" dirty="0" err="1"/>
              <a:t>voetenbad</a:t>
            </a:r>
            <a:endParaRPr lang="nl-NL" sz="2400" dirty="0"/>
          </a:p>
          <a:p>
            <a:endParaRPr lang="nl-NL" sz="2400" dirty="0"/>
          </a:p>
          <a:p>
            <a:pPr marL="285750" indent="-285750">
              <a:buFont typeface="Arial" panose="020B0604020202020204" pitchFamily="34" charset="0"/>
              <a:buChar char="•"/>
            </a:pPr>
            <a:r>
              <a:rPr lang="nl-NL" sz="2400" dirty="0"/>
              <a:t>Rantsoen: geleidelijke wijzigingen, mineralen, berekend rantsoen</a:t>
            </a:r>
          </a:p>
          <a:p>
            <a:endParaRPr lang="nl-NL" sz="2400" dirty="0"/>
          </a:p>
          <a:p>
            <a:pPr marL="285750" indent="-285750">
              <a:buFont typeface="Arial" panose="020B0604020202020204" pitchFamily="34" charset="0"/>
              <a:buChar char="•"/>
            </a:pPr>
            <a:r>
              <a:rPr lang="nl-NL" sz="2400" dirty="0"/>
              <a:t>Rust: vertrouwd met mensen en niet schuw</a:t>
            </a:r>
          </a:p>
        </p:txBody>
      </p:sp>
    </p:spTree>
    <p:extLst>
      <p:ext uri="{BB962C8B-B14F-4D97-AF65-F5344CB8AC3E}">
        <p14:creationId xmlns:p14="http://schemas.microsoft.com/office/powerpoint/2010/main" val="89029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latin typeface="Corbel" pitchFamily="34" charset="0"/>
              </a:rPr>
              <a:t/>
            </a:r>
            <a:br>
              <a:rPr lang="nl-NL" dirty="0" smtClean="0">
                <a:latin typeface="Corbel" pitchFamily="34" charset="0"/>
              </a:rPr>
            </a:br>
            <a:r>
              <a:rPr lang="nl-NL" sz="4000" dirty="0" smtClean="0"/>
              <a:t>Lederhuid</a:t>
            </a:r>
            <a:r>
              <a:rPr lang="nl-NL" dirty="0">
                <a:latin typeface="Corbel" pitchFamily="34" charset="0"/>
              </a:rPr>
              <a:t/>
            </a:r>
            <a:br>
              <a:rPr lang="nl-NL" dirty="0">
                <a:latin typeface="Corbel" pitchFamily="34" charset="0"/>
              </a:rPr>
            </a:br>
            <a:endParaRPr lang="nl-NL" dirty="0"/>
          </a:p>
        </p:txBody>
      </p:sp>
      <p:sp>
        <p:nvSpPr>
          <p:cNvPr id="3" name="Tijdelijke aanduiding voor inhoud 2"/>
          <p:cNvSpPr>
            <a:spLocks noGrp="1"/>
          </p:cNvSpPr>
          <p:nvPr>
            <p:ph idx="1"/>
          </p:nvPr>
        </p:nvSpPr>
        <p:spPr/>
        <p:txBody>
          <a:bodyPr/>
          <a:lstStyle/>
          <a:p>
            <a:r>
              <a:rPr lang="nl-NL" sz="2400" dirty="0" smtClean="0">
                <a:latin typeface="+mj-lt"/>
              </a:rPr>
              <a:t>Productie </a:t>
            </a:r>
            <a:r>
              <a:rPr lang="nl-NL" sz="2400" dirty="0">
                <a:latin typeface="+mj-lt"/>
              </a:rPr>
              <a:t>hoorn</a:t>
            </a:r>
          </a:p>
          <a:p>
            <a:r>
              <a:rPr lang="nl-NL" sz="2400" dirty="0">
                <a:latin typeface="+mj-lt"/>
              </a:rPr>
              <a:t>Verbinding klauwbeen met klauwwand en zool</a:t>
            </a:r>
          </a:p>
          <a:p>
            <a:endParaRPr lang="nl-NL" sz="2400" dirty="0">
              <a:latin typeface="+mj-lt"/>
            </a:endParaRPr>
          </a:p>
          <a:p>
            <a:r>
              <a:rPr lang="nl-NL" sz="2400" dirty="0">
                <a:latin typeface="+mj-lt"/>
              </a:rPr>
              <a:t>Lederhuid heeft veel voedingsstoffen nodig</a:t>
            </a:r>
          </a:p>
          <a:p>
            <a:endParaRPr lang="nl-NL" dirty="0"/>
          </a:p>
        </p:txBody>
      </p:sp>
    </p:spTree>
    <p:extLst>
      <p:ext uri="{BB962C8B-B14F-4D97-AF65-F5344CB8AC3E}">
        <p14:creationId xmlns:p14="http://schemas.microsoft.com/office/powerpoint/2010/main" val="419192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solidFill>
                  <a:srgbClr val="FF0000"/>
                </a:solidFill>
              </a:rPr>
              <a:t>dia alleen voor ontwikkelaars</a:t>
            </a:r>
            <a:endParaRPr lang="nl-NL" dirty="0">
              <a:solidFill>
                <a:srgbClr val="FF0000"/>
              </a:solidFill>
            </a:endParaRPr>
          </a:p>
        </p:txBody>
      </p:sp>
      <p:sp>
        <p:nvSpPr>
          <p:cNvPr id="3" name="Tijdelijke aanduiding voor inhoud 2"/>
          <p:cNvSpPr>
            <a:spLocks noGrp="1"/>
          </p:cNvSpPr>
          <p:nvPr>
            <p:ph idx="1"/>
          </p:nvPr>
        </p:nvSpPr>
        <p:spPr/>
        <p:txBody>
          <a:bodyPr>
            <a:normAutofit/>
          </a:bodyPr>
          <a:lstStyle/>
          <a:p>
            <a:r>
              <a:rPr lang="nl-NL" sz="2400" dirty="0" smtClean="0">
                <a:solidFill>
                  <a:srgbClr val="FF0000"/>
                </a:solidFill>
              </a:rPr>
              <a:t>Vragen anatomie zitten bij de vragen bij klauwsignalen!</a:t>
            </a:r>
          </a:p>
          <a:p>
            <a:r>
              <a:rPr lang="nl-NL" sz="2400" dirty="0" smtClean="0">
                <a:solidFill>
                  <a:srgbClr val="FF0000"/>
                </a:solidFill>
              </a:rPr>
              <a:t>Deze bespreken met klas + bij voorkeur in praktijkles aanwijzen bij echte koe</a:t>
            </a:r>
          </a:p>
          <a:p>
            <a:endParaRPr lang="nl-NL" sz="2400" dirty="0">
              <a:solidFill>
                <a:srgbClr val="FF0000"/>
              </a:solidFill>
            </a:endParaRPr>
          </a:p>
          <a:p>
            <a:r>
              <a:rPr lang="nl-NL" sz="2400" dirty="0" smtClean="0">
                <a:solidFill>
                  <a:srgbClr val="FF0000"/>
                </a:solidFill>
              </a:rPr>
              <a:t>Onderdelenkennis, bij onderdeel toetsen op:</a:t>
            </a:r>
          </a:p>
          <a:p>
            <a:pPr marL="0" indent="0">
              <a:buNone/>
            </a:pPr>
            <a:r>
              <a:rPr lang="nl-NL" sz="2400" dirty="0">
                <a:solidFill>
                  <a:srgbClr val="FF0000"/>
                </a:solidFill>
                <a:hlinkClick r:id="rId2"/>
              </a:rPr>
              <a:t>https://maken.wikiwijs.nl/48344#!</a:t>
            </a:r>
            <a:r>
              <a:rPr lang="nl-NL" sz="2400" dirty="0" smtClean="0">
                <a:solidFill>
                  <a:srgbClr val="FF0000"/>
                </a:solidFill>
                <a:hlinkClick r:id="rId2"/>
              </a:rPr>
              <a:t>page-1030958</a:t>
            </a:r>
            <a:r>
              <a:rPr lang="nl-NL" sz="2400" dirty="0" smtClean="0">
                <a:solidFill>
                  <a:srgbClr val="FF0000"/>
                </a:solidFill>
              </a:rPr>
              <a:t> </a:t>
            </a:r>
            <a:endParaRPr lang="nl-NL" sz="2400" dirty="0">
              <a:solidFill>
                <a:srgbClr val="FF0000"/>
              </a:solidFill>
            </a:endParaRPr>
          </a:p>
        </p:txBody>
      </p:sp>
    </p:spTree>
    <p:extLst>
      <p:ext uri="{BB962C8B-B14F-4D97-AF65-F5344CB8AC3E}">
        <p14:creationId xmlns:p14="http://schemas.microsoft.com/office/powerpoint/2010/main" val="132206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smtClean="0"/>
              <a:t>Basiskennis van biociden</a:t>
            </a:r>
            <a:endParaRPr lang="nl-NL" i="1" dirty="0"/>
          </a:p>
        </p:txBody>
      </p:sp>
      <p:sp>
        <p:nvSpPr>
          <p:cNvPr id="3" name="Tijdelijke aanduiding voor tekst 2"/>
          <p:cNvSpPr>
            <a:spLocks noGrp="1"/>
          </p:cNvSpPr>
          <p:nvPr>
            <p:ph type="body" idx="1"/>
          </p:nvPr>
        </p:nvSpPr>
        <p:spPr/>
        <p:txBody>
          <a:bodyPr/>
          <a:lstStyle/>
          <a:p>
            <a:endParaRPr lang="nl-NL"/>
          </a:p>
        </p:txBody>
      </p:sp>
    </p:spTree>
    <p:extLst>
      <p:ext uri="{BB962C8B-B14F-4D97-AF65-F5344CB8AC3E}">
        <p14:creationId xmlns:p14="http://schemas.microsoft.com/office/powerpoint/2010/main" val="349806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err="1" smtClean="0"/>
              <a:t>Potenbad</a:t>
            </a:r>
            <a:endParaRPr lang="nl-NL" dirty="0"/>
          </a:p>
        </p:txBody>
      </p:sp>
      <p:sp>
        <p:nvSpPr>
          <p:cNvPr id="3" name="Tijdelijke aanduiding voor inhoud 2"/>
          <p:cNvSpPr>
            <a:spLocks noGrp="1"/>
          </p:cNvSpPr>
          <p:nvPr>
            <p:ph idx="1"/>
          </p:nvPr>
        </p:nvSpPr>
        <p:spPr/>
        <p:txBody>
          <a:bodyPr>
            <a:normAutofit/>
          </a:bodyPr>
          <a:lstStyle/>
          <a:p>
            <a:r>
              <a:rPr lang="nl-NL" sz="2400" dirty="0" smtClean="0"/>
              <a:t>Welke middelen kun je gebruiken?</a:t>
            </a:r>
          </a:p>
          <a:p>
            <a:endParaRPr lang="nl-NL" sz="2400" dirty="0"/>
          </a:p>
          <a:p>
            <a:r>
              <a:rPr lang="nl-NL" sz="2400" dirty="0" smtClean="0"/>
              <a:t>Waar moet je aan denken bij het gebruik?</a:t>
            </a:r>
            <a:endParaRPr lang="nl-NL" sz="2400" dirty="0"/>
          </a:p>
        </p:txBody>
      </p:sp>
    </p:spTree>
    <p:extLst>
      <p:ext uri="{BB962C8B-B14F-4D97-AF65-F5344CB8AC3E}">
        <p14:creationId xmlns:p14="http://schemas.microsoft.com/office/powerpoint/2010/main" val="209221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i="1" dirty="0" smtClean="0"/>
              <a:t>Basiskennis van de invloed van bedrijfsomstandigheden op klauwgezondheid</a:t>
            </a:r>
            <a:endParaRPr lang="nl-NL" i="1" dirty="0"/>
          </a:p>
        </p:txBody>
      </p:sp>
      <p:sp>
        <p:nvSpPr>
          <p:cNvPr id="3" name="Tijdelijke aanduiding voor tekst 2"/>
          <p:cNvSpPr>
            <a:spLocks noGrp="1"/>
          </p:cNvSpPr>
          <p:nvPr>
            <p:ph type="body" idx="1"/>
          </p:nvPr>
        </p:nvSpPr>
        <p:spPr/>
        <p:txBody>
          <a:bodyPr/>
          <a:lstStyle/>
          <a:p>
            <a:endParaRPr lang="nl-NL"/>
          </a:p>
        </p:txBody>
      </p:sp>
    </p:spTree>
    <p:extLst>
      <p:ext uri="{BB962C8B-B14F-4D97-AF65-F5344CB8AC3E}">
        <p14:creationId xmlns:p14="http://schemas.microsoft.com/office/powerpoint/2010/main" val="209961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Wat is er allemaal van invloed op klauwgezondheid?</a:t>
            </a:r>
            <a:endParaRPr lang="nl-NL" dirty="0"/>
          </a:p>
        </p:txBody>
      </p:sp>
      <p:sp>
        <p:nvSpPr>
          <p:cNvPr id="3" name="Tijdelijke aanduiding voor inhoud 2"/>
          <p:cNvSpPr>
            <a:spLocks noGrp="1"/>
          </p:cNvSpPr>
          <p:nvPr>
            <p:ph idx="1"/>
          </p:nvPr>
        </p:nvSpPr>
        <p:spPr>
          <a:xfrm>
            <a:off x="677334" y="2250831"/>
            <a:ext cx="8596668" cy="3790531"/>
          </a:xfrm>
        </p:spPr>
        <p:txBody>
          <a:bodyPr>
            <a:normAutofit fontScale="92500" lnSpcReduction="20000"/>
          </a:bodyPr>
          <a:lstStyle/>
          <a:p>
            <a:r>
              <a:rPr lang="nl-NL" sz="2400" dirty="0" smtClean="0"/>
              <a:t>Huisvesting</a:t>
            </a:r>
          </a:p>
          <a:p>
            <a:r>
              <a:rPr lang="nl-NL" sz="2400" dirty="0" smtClean="0"/>
              <a:t>Hygiëne</a:t>
            </a:r>
          </a:p>
          <a:p>
            <a:r>
              <a:rPr lang="nl-NL" sz="2400" dirty="0" smtClean="0"/>
              <a:t>Rust</a:t>
            </a:r>
          </a:p>
          <a:p>
            <a:r>
              <a:rPr lang="nl-NL" sz="2400" dirty="0" smtClean="0"/>
              <a:t>Voeding: </a:t>
            </a:r>
            <a:r>
              <a:rPr lang="nl-NL" sz="2400" dirty="0" err="1" smtClean="0"/>
              <a:t>pensverzuring</a:t>
            </a:r>
            <a:endParaRPr lang="nl-NL" sz="2400" dirty="0" smtClean="0"/>
          </a:p>
          <a:p>
            <a:r>
              <a:rPr lang="nl-NL" sz="2400" dirty="0" smtClean="0"/>
              <a:t>Fokkerij</a:t>
            </a:r>
          </a:p>
          <a:p>
            <a:r>
              <a:rPr lang="nl-NL" sz="2400" dirty="0" smtClean="0"/>
              <a:t>Risicoperiode: afkalven</a:t>
            </a:r>
          </a:p>
          <a:p>
            <a:r>
              <a:rPr lang="nl-NL" sz="2400" dirty="0" smtClean="0"/>
              <a:t>Management van de veehouder rond bekappen en </a:t>
            </a:r>
            <a:r>
              <a:rPr lang="nl-NL" sz="2400" dirty="0" err="1" smtClean="0"/>
              <a:t>voetenbad</a:t>
            </a:r>
            <a:endParaRPr lang="nl-NL" sz="2400" dirty="0" smtClean="0"/>
          </a:p>
          <a:p>
            <a:r>
              <a:rPr lang="nl-NL" sz="2400" dirty="0" smtClean="0"/>
              <a:t>Weerstand van de koe</a:t>
            </a:r>
          </a:p>
          <a:p>
            <a:r>
              <a:rPr lang="nl-NL" sz="2400" dirty="0" smtClean="0"/>
              <a:t>Jongvee-opfok</a:t>
            </a:r>
            <a:endParaRPr lang="nl-NL" sz="2400" dirty="0"/>
          </a:p>
        </p:txBody>
      </p:sp>
    </p:spTree>
    <p:extLst>
      <p:ext uri="{BB962C8B-B14F-4D97-AF65-F5344CB8AC3E}">
        <p14:creationId xmlns:p14="http://schemas.microsoft.com/office/powerpoint/2010/main" val="990671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Huisvesting </a:t>
            </a:r>
            <a:endParaRPr lang="nl-NL" dirty="0"/>
          </a:p>
        </p:txBody>
      </p:sp>
      <p:sp>
        <p:nvSpPr>
          <p:cNvPr id="3" name="Tijdelijke aanduiding voor inhoud 2"/>
          <p:cNvSpPr>
            <a:spLocks noGrp="1"/>
          </p:cNvSpPr>
          <p:nvPr>
            <p:ph idx="1"/>
          </p:nvPr>
        </p:nvSpPr>
        <p:spPr/>
        <p:txBody>
          <a:bodyPr/>
          <a:lstStyle/>
          <a:p>
            <a:r>
              <a:rPr lang="nl-NL" dirty="0" smtClean="0"/>
              <a:t>Op- </a:t>
            </a:r>
            <a:r>
              <a:rPr lang="nl-NL" dirty="0"/>
              <a:t>en afstapjes in de </a:t>
            </a:r>
            <a:r>
              <a:rPr lang="nl-NL" dirty="0" smtClean="0"/>
              <a:t>stal</a:t>
            </a:r>
          </a:p>
          <a:p>
            <a:r>
              <a:rPr lang="nl-NL" dirty="0" smtClean="0"/>
              <a:t>Looplijnen/ krappe bochten</a:t>
            </a:r>
          </a:p>
          <a:p>
            <a:r>
              <a:rPr lang="nl-NL" dirty="0" err="1" smtClean="0"/>
              <a:t>Statijd</a:t>
            </a:r>
            <a:r>
              <a:rPr lang="nl-NL" dirty="0" smtClean="0"/>
              <a:t>, tijd in wachtruimte</a:t>
            </a:r>
          </a:p>
          <a:p>
            <a:r>
              <a:rPr lang="nl-NL" dirty="0" smtClean="0"/>
              <a:t>Type vloer</a:t>
            </a:r>
          </a:p>
          <a:p>
            <a:r>
              <a:rPr lang="nl-NL" dirty="0" err="1"/>
              <a:t>K</a:t>
            </a:r>
            <a:r>
              <a:rPr lang="nl-NL" dirty="0" err="1" smtClean="0"/>
              <a:t>avelpad</a:t>
            </a:r>
            <a:r>
              <a:rPr lang="nl-NL" dirty="0" smtClean="0"/>
              <a:t> </a:t>
            </a:r>
            <a:endParaRPr lang="nl-NL" dirty="0"/>
          </a:p>
        </p:txBody>
      </p:sp>
    </p:spTree>
    <p:extLst>
      <p:ext uri="{BB962C8B-B14F-4D97-AF65-F5344CB8AC3E}">
        <p14:creationId xmlns:p14="http://schemas.microsoft.com/office/powerpoint/2010/main" val="13044671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864</TotalTime>
  <Words>855</Words>
  <Application>Microsoft Office PowerPoint</Application>
  <PresentationFormat>Breedbeeld</PresentationFormat>
  <Paragraphs>158</Paragraphs>
  <Slides>24</Slides>
  <Notes>10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24</vt:i4>
      </vt:variant>
    </vt:vector>
  </HeadingPairs>
  <TitlesOfParts>
    <vt:vector size="31" baseType="lpstr">
      <vt:lpstr>Arial</vt:lpstr>
      <vt:lpstr>Calibri</vt:lpstr>
      <vt:lpstr>Corbel</vt:lpstr>
      <vt:lpstr>Trebuchet MS</vt:lpstr>
      <vt:lpstr>Wingdings</vt:lpstr>
      <vt:lpstr>Wingdings 3</vt:lpstr>
      <vt:lpstr>Facet</vt:lpstr>
      <vt:lpstr>Basiskennis van anatomie van runderen, schapen, geiten</vt:lpstr>
      <vt:lpstr> Bouw van de klauw</vt:lpstr>
      <vt:lpstr> Lederhuid </vt:lpstr>
      <vt:lpstr> dia alleen voor ontwikkelaars</vt:lpstr>
      <vt:lpstr>Basiskennis van biociden</vt:lpstr>
      <vt:lpstr> Potenbad</vt:lpstr>
      <vt:lpstr>Basiskennis van de invloed van bedrijfsomstandigheden op klauwgezondheid</vt:lpstr>
      <vt:lpstr> Wat is er allemaal van invloed op klauwgezondheid?</vt:lpstr>
      <vt:lpstr> Huisvesting </vt:lpstr>
      <vt:lpstr> Voordelen zachte ondergrond</vt:lpstr>
      <vt:lpstr> Hygiëne</vt:lpstr>
      <vt:lpstr> Vocht in de stal en natte roosters</vt:lpstr>
      <vt:lpstr> Rust</vt:lpstr>
      <vt:lpstr> Rust</vt:lpstr>
      <vt:lpstr> Voeding: Pensverzuring</vt:lpstr>
      <vt:lpstr>PowerPoint-presentatie</vt:lpstr>
      <vt:lpstr> Pensverzuring voorkomen</vt:lpstr>
      <vt:lpstr> Fokkerij</vt:lpstr>
      <vt:lpstr> Afkalven: waarom een risicoperiode voor de klauwen?</vt:lpstr>
      <vt:lpstr> Preventieve behandelingen</vt:lpstr>
      <vt:lpstr> Potenbad</vt:lpstr>
      <vt:lpstr> Bekappen</vt:lpstr>
      <vt:lpstr> Weerstand van de koe</vt:lpstr>
      <vt:lpstr> Jongveeopfok en klauwen</vt:lpstr>
    </vt:vector>
  </TitlesOfParts>
  <Company>Digicampuz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 Melkveehouderij</dc:title>
  <dc:creator>Fokkema, Rinze</dc:creator>
  <cp:lastModifiedBy>Fokkema, Rinze</cp:lastModifiedBy>
  <cp:revision>34</cp:revision>
  <dcterms:created xsi:type="dcterms:W3CDTF">2015-01-31T07:28:37Z</dcterms:created>
  <dcterms:modified xsi:type="dcterms:W3CDTF">2017-08-24T11:21:12Z</dcterms:modified>
</cp:coreProperties>
</file>